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0" r:id="rId23"/>
    <p:sldId id="291" r:id="rId24"/>
    <p:sldId id="294" r:id="rId25"/>
    <p:sldId id="292" r:id="rId26"/>
    <p:sldId id="293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15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15A4-3AFE-43DB-9179-3DF5FA71DCBE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97EAE-A34C-49EF-8A97-EB980CDA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u="non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2017- 40%</a:t>
            </a:r>
          </a:p>
          <a:p>
            <a:r>
              <a:rPr lang="es-ES" dirty="0"/>
              <a:t>2021- 62%       </a:t>
            </a:r>
          </a:p>
          <a:p>
            <a:r>
              <a:rPr lang="es-ES" dirty="0"/>
              <a:t>AUMENTO DE UN 22 % EN 6 AÑOS</a:t>
            </a:r>
          </a:p>
          <a:p>
            <a:r>
              <a:rPr lang="es-ES" dirty="0"/>
              <a:t>(CIFRAS DE SAEIA)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7EAE-A34C-49EF-8A97-EB980CDA46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92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A0850B-26EF-4832-B141-3A81FD7C9E9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BB22D7B-E805-4176-B297-A5FB66AC524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HISTAMINOSIS A TRIGO Y PANES ALTERNATIVOS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PANES PARA UNA INMENSA MINORIA</a:t>
            </a:r>
          </a:p>
        </p:txBody>
      </p:sp>
    </p:spTree>
    <p:extLst>
      <p:ext uri="{BB962C8B-B14F-4D97-AF65-F5344CB8AC3E}">
        <p14:creationId xmlns:p14="http://schemas.microsoft.com/office/powerpoint/2010/main" val="31162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92866" y="11857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66867" y="299695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76263" y="764704"/>
            <a:ext cx="33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00B0F0"/>
              </a:solidFill>
            </a:endParaRPr>
          </a:p>
          <a:p>
            <a:endParaRPr lang="es-ES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908720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HARINAS DE LEGUMBRES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66867" y="1555051"/>
            <a:ext cx="4664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Garbanzo (proteinas 22%, carbohidratos 58%)</a:t>
            </a:r>
          </a:p>
          <a:p>
            <a:r>
              <a:rPr lang="es-ES" dirty="0"/>
              <a:t>Soja( proteinas 37,3%, carbohidratos 3%)</a:t>
            </a:r>
          </a:p>
          <a:p>
            <a:endParaRPr lang="es-ES" dirty="0"/>
          </a:p>
          <a:p>
            <a:r>
              <a:rPr lang="es-ES" u="sng" dirty="0">
                <a:solidFill>
                  <a:srgbClr val="00B0F0"/>
                </a:solidFill>
              </a:rPr>
              <a:t>HARINAS DE FRUTOS SECOS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88054" y="2996952"/>
            <a:ext cx="4707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Almendra (proteinas 26%, carbohidratos 26%)</a:t>
            </a:r>
          </a:p>
          <a:p>
            <a:r>
              <a:rPr lang="es-ES" dirty="0"/>
              <a:t>Castaña (proteina 5,74% , carbohidratos 73 %)</a:t>
            </a:r>
          </a:p>
          <a:p>
            <a:r>
              <a:rPr lang="es-ES" dirty="0"/>
              <a:t>Coco (proteinas 19 %, carbohidratos 71%)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1307352"/>
            <a:ext cx="2562457" cy="28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42791" y="744256"/>
            <a:ext cx="176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OTRAS HARINAS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42791" y="1192620"/>
            <a:ext cx="294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1515785"/>
            <a:ext cx="77116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MANDIOCA: (proteinas 1,8%, carbohidratos 86%)</a:t>
            </a:r>
          </a:p>
          <a:p>
            <a:r>
              <a:rPr lang="es-ES" dirty="0"/>
              <a:t>YUCA: (proteinas 1,6%, carbohidratos 87,9)</a:t>
            </a:r>
          </a:p>
          <a:p>
            <a:r>
              <a:rPr lang="es-ES" dirty="0"/>
              <a:t>TAPIOCA( proteinas 1 %, carbohidratos 67,4%)</a:t>
            </a:r>
          </a:p>
          <a:p>
            <a:r>
              <a:rPr lang="es-ES" dirty="0"/>
              <a:t>MAIZ  ( proteinas 7%, carbohidratos79%)  1,6-3 % de azúcar, glucosa, fructosa</a:t>
            </a:r>
          </a:p>
          <a:p>
            <a:r>
              <a:rPr lang="es-ES" dirty="0"/>
              <a:t>           y sacarosa.</a:t>
            </a:r>
          </a:p>
        </p:txBody>
      </p:sp>
    </p:spTree>
    <p:extLst>
      <p:ext uri="{BB962C8B-B14F-4D97-AF65-F5344CB8AC3E}">
        <p14:creationId xmlns:p14="http://schemas.microsoft.com/office/powerpoint/2010/main" val="21482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683367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MASA MADRE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1340768"/>
            <a:ext cx="7537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 puede hacer masa madre con las harinas alternativas, el problema es </a:t>
            </a:r>
          </a:p>
          <a:p>
            <a:r>
              <a:rPr lang="es-ES" dirty="0"/>
              <a:t>que al no tener gluten  nos hará falta añadir </a:t>
            </a:r>
            <a:r>
              <a:rPr lang="es-ES" dirty="0" err="1"/>
              <a:t>hidrocoloides</a:t>
            </a:r>
            <a:r>
              <a:rPr lang="es-ES" dirty="0"/>
              <a:t> o mucílagos para</a:t>
            </a:r>
          </a:p>
          <a:p>
            <a:r>
              <a:rPr lang="es-ES" dirty="0"/>
              <a:t>que la masa del pan ligue.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2636912"/>
            <a:ext cx="325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HIDROCOLOIDES O MUCÍLAGOS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7584" y="3284984"/>
            <a:ext cx="83574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SEMILLAS DELINO( Alto contenido en fibra, proteinas 18gr %,omega3, minerales)</a:t>
            </a:r>
          </a:p>
          <a:p>
            <a:r>
              <a:rPr lang="es-ES" dirty="0"/>
              <a:t>PSYLLIUM( cáscara de </a:t>
            </a:r>
            <a:r>
              <a:rPr lang="es-ES" dirty="0" err="1"/>
              <a:t>plantago</a:t>
            </a:r>
            <a:r>
              <a:rPr lang="es-ES" dirty="0"/>
              <a:t> (Alto contenido en </a:t>
            </a:r>
            <a:r>
              <a:rPr lang="es-ES" dirty="0" err="1"/>
              <a:t>fibra,carbohidratos,grasas</a:t>
            </a:r>
            <a:r>
              <a:rPr lang="es-ES" dirty="0"/>
              <a:t> no </a:t>
            </a:r>
            <a:r>
              <a:rPr lang="es-ES" dirty="0" err="1"/>
              <a:t>sat</a:t>
            </a:r>
            <a:r>
              <a:rPr lang="es-ES" dirty="0"/>
              <a:t>)</a:t>
            </a:r>
          </a:p>
          <a:p>
            <a:r>
              <a:rPr lang="es-ES" dirty="0"/>
              <a:t>SEMILLAS DE CHIA( similar al lino alto contenido en omega 3)</a:t>
            </a:r>
          </a:p>
          <a:p>
            <a:r>
              <a:rPr lang="es-ES" dirty="0"/>
              <a:t>ARRURUZ(Maranta o </a:t>
            </a:r>
            <a:r>
              <a:rPr lang="es-ES" dirty="0" err="1"/>
              <a:t>Kuzu</a:t>
            </a:r>
            <a:r>
              <a:rPr lang="es-ES" dirty="0"/>
              <a:t> (Alto contenido en fibra, k, </a:t>
            </a:r>
            <a:r>
              <a:rPr lang="es-ES" dirty="0" err="1"/>
              <a:t>cu</a:t>
            </a:r>
            <a:r>
              <a:rPr lang="es-ES" dirty="0"/>
              <a:t>, fe, b9, antinflamatorio)</a:t>
            </a:r>
          </a:p>
          <a:p>
            <a:r>
              <a:rPr lang="es-ES" dirty="0"/>
              <a:t>GOMA GUAR( Semillas de </a:t>
            </a:r>
            <a:r>
              <a:rPr lang="es-ES" dirty="0" err="1"/>
              <a:t>Cynanopsis</a:t>
            </a:r>
            <a:r>
              <a:rPr lang="es-ES" dirty="0"/>
              <a:t> </a:t>
            </a:r>
            <a:r>
              <a:rPr lang="es-ES" dirty="0" err="1"/>
              <a:t>tetragonoloba</a:t>
            </a:r>
            <a:r>
              <a:rPr lang="es-ES" dirty="0"/>
              <a:t>, alto </a:t>
            </a:r>
            <a:r>
              <a:rPr lang="es-ES" dirty="0" err="1"/>
              <a:t>cantenido</a:t>
            </a:r>
            <a:r>
              <a:rPr lang="es-ES" dirty="0"/>
              <a:t> en </a:t>
            </a:r>
            <a:r>
              <a:rPr lang="es-ES" dirty="0" err="1"/>
              <a:t>fibra,Ca</a:t>
            </a:r>
            <a:r>
              <a:rPr lang="es-ES" dirty="0"/>
              <a:t>, </a:t>
            </a:r>
            <a:r>
              <a:rPr lang="es-ES" dirty="0" err="1"/>
              <a:t>Na</a:t>
            </a:r>
            <a:r>
              <a:rPr lang="es-ES" dirty="0"/>
              <a:t>)</a:t>
            </a:r>
          </a:p>
          <a:p>
            <a:r>
              <a:rPr lang="es-ES" dirty="0"/>
              <a:t>GOMA XANTANA( Azúcar fermentado por </a:t>
            </a:r>
            <a:r>
              <a:rPr lang="es-ES" dirty="0" err="1"/>
              <a:t>Xanthomonas,alto</a:t>
            </a:r>
            <a:r>
              <a:rPr lang="es-ES" dirty="0"/>
              <a:t> en fibra y </a:t>
            </a:r>
            <a:r>
              <a:rPr lang="es-ES" dirty="0" err="1"/>
              <a:t>Na</a:t>
            </a:r>
            <a:r>
              <a:rPr lang="es-ES" dirty="0"/>
              <a:t>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3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738785"/>
            <a:ext cx="254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ALMIDONES VEGETALES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03170" y="14052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2583301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ALMIDONES ANIMALES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95535" y="3140968"/>
            <a:ext cx="59395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GELATINA( Procedencia ganado vacuno, porcino y pescado)</a:t>
            </a:r>
          </a:p>
          <a:p>
            <a:r>
              <a:rPr lang="es-ES" dirty="0"/>
              <a:t>CLARA DE HUEVO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82535" y="4174062"/>
            <a:ext cx="91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ALGAS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475656" y="4358728"/>
            <a:ext cx="690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AGAR- AGAR(</a:t>
            </a:r>
            <a:r>
              <a:rPr lang="es-ES" dirty="0" err="1"/>
              <a:t>Gelidium</a:t>
            </a:r>
            <a:r>
              <a:rPr lang="es-ES" dirty="0"/>
              <a:t>, alto  en fibra, bajo en </a:t>
            </a:r>
            <a:r>
              <a:rPr lang="es-ES" dirty="0" err="1"/>
              <a:t>carbohidratos,Ca</a:t>
            </a:r>
            <a:r>
              <a:rPr lang="es-ES" dirty="0"/>
              <a:t>, Fe, P)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2535" y="1405225"/>
            <a:ext cx="672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PEPTINA(Frutas, alto contenido en fibra, exenta de otros nutrientes)</a:t>
            </a:r>
          </a:p>
          <a:p>
            <a:r>
              <a:rPr lang="es-ES" dirty="0"/>
              <a:t>INULINA (Achicoria, polímero de </a:t>
            </a:r>
            <a:r>
              <a:rPr lang="es-ES" dirty="0" err="1"/>
              <a:t>fuctosa,alta</a:t>
            </a:r>
            <a:r>
              <a:rPr lang="es-ES" dirty="0"/>
              <a:t> en fibra)</a:t>
            </a:r>
          </a:p>
        </p:txBody>
      </p:sp>
    </p:spTree>
    <p:extLst>
      <p:ext uri="{BB962C8B-B14F-4D97-AF65-F5344CB8AC3E}">
        <p14:creationId xmlns:p14="http://schemas.microsoft.com/office/powerpoint/2010/main" val="29521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323364"/>
            <a:ext cx="39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PANES ALTERNATIVOS EN PANADERIAS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37083" y="1124744"/>
            <a:ext cx="45739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importante que la COMPOSICION del pan esté DETALLADA y sea COMPRENSIBLE</a:t>
            </a:r>
          </a:p>
          <a:p>
            <a:r>
              <a:rPr lang="es-ES" dirty="0"/>
              <a:t>para el cliente.</a:t>
            </a:r>
          </a:p>
          <a:p>
            <a:r>
              <a:rPr lang="es-ES" dirty="0"/>
              <a:t>El pan debe ir ENVASADO para que no se produzca contaminación.</a:t>
            </a:r>
          </a:p>
          <a:p>
            <a:r>
              <a:rPr lang="es-ES" dirty="0"/>
              <a:t>Debe ser horneado  en HORNO ESPECIFICO y  cortado en CORTADORAS ESPECIALES.</a:t>
            </a:r>
          </a:p>
          <a:p>
            <a:endParaRPr lang="es-ES" dirty="0"/>
          </a:p>
          <a:p>
            <a:r>
              <a:rPr lang="es-ES" b="1" dirty="0"/>
              <a:t>LOS PANADEROS/AS DEBEN ESTAR ABIERTOS A LAS NUEVAS NECESIDADES DE</a:t>
            </a:r>
          </a:p>
          <a:p>
            <a:r>
              <a:rPr lang="es-ES" b="1" dirty="0"/>
              <a:t>LOS CLIENTES Y ENTENDER QUE MUCHOS DE ELLOS SON ENFERMOS.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3096344" cy="34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0" y="1957590"/>
            <a:ext cx="7241220" cy="44882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6858000" cy="864096"/>
          </a:xfr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 PARA UNA INMENSA MINORIA</a:t>
            </a:r>
          </a:p>
        </p:txBody>
      </p:sp>
    </p:spTree>
    <p:extLst>
      <p:ext uri="{BB962C8B-B14F-4D97-AF65-F5344CB8AC3E}">
        <p14:creationId xmlns:p14="http://schemas.microsoft.com/office/powerpoint/2010/main" val="34703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394741"/>
            <a:ext cx="5420299" cy="244827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0" dirty="0"/>
              <a:t>¿Podríamos hacer nosotros en casa un </a:t>
            </a:r>
            <a:r>
              <a:rPr lang="es-ES" sz="2800" dirty="0"/>
              <a:t>pan</a:t>
            </a:r>
            <a:r>
              <a:rPr lang="es-ES" sz="2800" b="0" dirty="0"/>
              <a:t>, que se adaptase a nuestras necesidades, que estuviese </a:t>
            </a:r>
            <a:r>
              <a:rPr lang="es-ES" sz="2800" dirty="0"/>
              <a:t>sabroso</a:t>
            </a:r>
            <a:r>
              <a:rPr lang="es-ES" sz="2800" b="0" dirty="0"/>
              <a:t> y además fuese </a:t>
            </a:r>
            <a:r>
              <a:rPr lang="es-ES" sz="2800" dirty="0"/>
              <a:t>fácil</a:t>
            </a:r>
            <a:r>
              <a:rPr lang="es-ES" sz="2800" b="0" dirty="0"/>
              <a:t> de hacer?</a:t>
            </a:r>
          </a:p>
          <a:p>
            <a:pPr marL="0" indent="0">
              <a:buNone/>
            </a:pP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99204"/>
            <a:ext cx="3040656" cy="30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1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578" y="299025"/>
            <a:ext cx="7886700" cy="1325563"/>
          </a:xfrm>
        </p:spPr>
        <p:txBody>
          <a:bodyPr/>
          <a:lstStyle/>
          <a:p>
            <a:r>
              <a:rPr lang="es-ES" dirty="0"/>
              <a:t>Como proceder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8205" y="836712"/>
            <a:ext cx="6466213" cy="1440160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endParaRPr lang="es-ES" sz="2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s-ES" sz="2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s-ES" sz="2800" dirty="0">
                <a:solidFill>
                  <a:prstClr val="black"/>
                </a:solidFill>
              </a:rPr>
              <a:t>Porque una de las cosas que tienen estos panes es que </a:t>
            </a:r>
            <a:r>
              <a:rPr lang="es-ES" sz="2800" b="1" dirty="0">
                <a:solidFill>
                  <a:prstClr val="black"/>
                </a:solidFill>
              </a:rPr>
              <a:t>no puedes sustituir</a:t>
            </a:r>
            <a:r>
              <a:rPr lang="es-ES" sz="2800" dirty="0">
                <a:solidFill>
                  <a:prstClr val="black"/>
                </a:solidFill>
              </a:rPr>
              <a:t> sin más </a:t>
            </a:r>
            <a:r>
              <a:rPr lang="es-ES" sz="2800" b="1" dirty="0">
                <a:solidFill>
                  <a:prstClr val="black"/>
                </a:solidFill>
              </a:rPr>
              <a:t>harina de trigo </a:t>
            </a:r>
            <a:r>
              <a:rPr lang="es-ES" sz="2800" dirty="0">
                <a:solidFill>
                  <a:prstClr val="black"/>
                </a:solidFill>
              </a:rPr>
              <a:t>por </a:t>
            </a:r>
            <a:r>
              <a:rPr lang="es-ES" sz="2800" b="1" dirty="0">
                <a:solidFill>
                  <a:prstClr val="black"/>
                </a:solidFill>
              </a:rPr>
              <a:t>harinas sin gluten</a:t>
            </a:r>
            <a:r>
              <a:rPr lang="es-ES" sz="2800" dirty="0">
                <a:solidFill>
                  <a:prstClr val="black"/>
                </a:solidFill>
              </a:rPr>
              <a:t>.    </a:t>
            </a:r>
            <a:endParaRPr lang="es-E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6" y="2708919"/>
            <a:ext cx="2298824" cy="2232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18" y="2685315"/>
            <a:ext cx="1728788" cy="2232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67" y="2852936"/>
            <a:ext cx="22867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solidFill>
                  <a:srgbClr val="00B0F0"/>
                </a:solidFill>
              </a:rPr>
              <a:t>Recetas de panes alternativos: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052736"/>
            <a:ext cx="7520940" cy="3672408"/>
          </a:xfrm>
        </p:spPr>
        <p:txBody>
          <a:bodyPr>
            <a:normAutofit lnSpcReduction="10000"/>
          </a:bodyPr>
          <a:lstStyle/>
          <a:p>
            <a:r>
              <a:rPr lang="es-ES" sz="2800" dirty="0"/>
              <a:t>Proporción a poner de cada ingrediente:</a:t>
            </a:r>
          </a:p>
          <a:p>
            <a:endParaRPr lang="es-ES" sz="2800" b="1" dirty="0"/>
          </a:p>
          <a:p>
            <a:r>
              <a:rPr lang="es-ES" sz="2800" b="1" dirty="0"/>
              <a:t>Mezclas de harinas…100 %</a:t>
            </a:r>
          </a:p>
          <a:p>
            <a:r>
              <a:rPr lang="es-ES" sz="2800" b="1" dirty="0"/>
              <a:t>Agua…100 %</a:t>
            </a:r>
          </a:p>
          <a:p>
            <a:r>
              <a:rPr lang="es-ES" sz="2800" dirty="0"/>
              <a:t>Aglutinante o mucilago…..</a:t>
            </a:r>
            <a:r>
              <a:rPr lang="es-ES" sz="2800" b="1" dirty="0"/>
              <a:t>2 %</a:t>
            </a:r>
          </a:p>
          <a:p>
            <a:r>
              <a:rPr lang="es-ES" sz="2800" b="1" dirty="0"/>
              <a:t>Sal…2 %</a:t>
            </a:r>
          </a:p>
          <a:p>
            <a:r>
              <a:rPr lang="es-ES" sz="2800" b="1" dirty="0"/>
              <a:t>Fermento (Masa madre o Bicarbonato)...2 %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96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692656"/>
          </a:xfrm>
        </p:spPr>
        <p:txBody>
          <a:bodyPr/>
          <a:lstStyle/>
          <a:p>
            <a:r>
              <a:rPr lang="es-ES" b="1" u="sng" dirty="0">
                <a:solidFill>
                  <a:srgbClr val="00B0F0"/>
                </a:solidFill>
              </a:rPr>
              <a:t>Receta con mezcla de harinas</a:t>
            </a:r>
            <a:r>
              <a:rPr lang="es-ES" b="1" dirty="0">
                <a:solidFill>
                  <a:srgbClr val="00B0F0"/>
                </a:solidFill>
              </a:rPr>
              <a:t>: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268760"/>
            <a:ext cx="7956244" cy="3456384"/>
          </a:xfrm>
        </p:spPr>
        <p:txBody>
          <a:bodyPr>
            <a:normAutofit fontScale="70000" lnSpcReduction="20000"/>
          </a:bodyPr>
          <a:lstStyle/>
          <a:p>
            <a:r>
              <a:rPr lang="es-ES" sz="3400" dirty="0"/>
              <a:t>Mezclas de harinas:</a:t>
            </a:r>
          </a:p>
          <a:p>
            <a:pPr lvl="1"/>
            <a:r>
              <a:rPr lang="es-ES" sz="3400" dirty="0"/>
              <a:t>     Arroz integral…130 gr</a:t>
            </a:r>
          </a:p>
          <a:p>
            <a:pPr lvl="1"/>
            <a:r>
              <a:rPr lang="es-ES" sz="3400" dirty="0"/>
              <a:t>     Quinoa…100 gr</a:t>
            </a:r>
          </a:p>
          <a:p>
            <a:pPr lvl="1"/>
            <a:r>
              <a:rPr lang="es-ES" sz="3400" dirty="0"/>
              <a:t>    Trigo sarraceno...70 gr.</a:t>
            </a:r>
          </a:p>
          <a:p>
            <a:r>
              <a:rPr lang="es-ES" sz="3400" dirty="0"/>
              <a:t>Agua…………………………………………………………………   300 cc</a:t>
            </a:r>
          </a:p>
          <a:p>
            <a:r>
              <a:rPr lang="es-ES" sz="3400" dirty="0"/>
              <a:t>Psyllium……………………………………………………………	     6 gr.</a:t>
            </a:r>
          </a:p>
          <a:p>
            <a:r>
              <a:rPr lang="es-ES" sz="3400" dirty="0"/>
              <a:t>Sal……………………………………………………………………	     6 gr</a:t>
            </a:r>
          </a:p>
          <a:p>
            <a:r>
              <a:rPr lang="es-ES" sz="3400" dirty="0"/>
              <a:t>Fermento (bicarbonato)………………………………….. 	     6 gr</a:t>
            </a:r>
          </a:p>
          <a:p>
            <a:r>
              <a:rPr lang="es-ES" sz="3400" dirty="0"/>
              <a:t>Zumo de limón…………………………………………………	     3 </a:t>
            </a:r>
            <a:r>
              <a:rPr lang="es-ES" sz="3400" dirty="0" err="1"/>
              <a:t>cs</a:t>
            </a:r>
            <a:r>
              <a:rPr lang="es-ES" sz="3400" dirty="0"/>
              <a:t>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4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55576" y="870774"/>
            <a:ext cx="244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HISTAMINOSIS A TRIGO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99592" y="32129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84323" y="3701072"/>
            <a:ext cx="337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EL PAN : INGREDIENTES</a:t>
            </a:r>
          </a:p>
          <a:p>
            <a:r>
              <a:rPr lang="es-ES" b="1" dirty="0"/>
              <a:t>HARINA, MASA MADRE, SAL Y AGUA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99592" y="1484784"/>
            <a:ext cx="247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2017-  40% POSITIVOS</a:t>
            </a:r>
          </a:p>
          <a:p>
            <a:r>
              <a:rPr lang="es-ES" dirty="0"/>
              <a:t>2021 -  62% POSITIVOS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017818" y="1988840"/>
            <a:ext cx="3298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AUMENTO DEL 22 % EN 6 AÑOS</a:t>
            </a:r>
          </a:p>
          <a:p>
            <a:r>
              <a:rPr lang="es-ES" dirty="0"/>
              <a:t>             (Datos SAEIA)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067057" y="2793325"/>
            <a:ext cx="661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ALIMENTOS CON TRIGO</a:t>
            </a:r>
          </a:p>
          <a:p>
            <a:r>
              <a:rPr lang="es-ES" dirty="0"/>
              <a:t>PAN, GALLETAS, CEREALES, BOLLERIA, PASTA, HARINAS, ADITIVOS</a:t>
            </a:r>
          </a:p>
        </p:txBody>
      </p:sp>
    </p:spTree>
    <p:extLst>
      <p:ext uri="{BB962C8B-B14F-4D97-AF65-F5344CB8AC3E}">
        <p14:creationId xmlns:p14="http://schemas.microsoft.com/office/powerpoint/2010/main" val="32065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54109"/>
            <a:ext cx="7886700" cy="1325563"/>
          </a:xfrm>
        </p:spPr>
        <p:txBody>
          <a:bodyPr/>
          <a:lstStyle/>
          <a:p>
            <a:r>
              <a:rPr lang="es-ES" u="sng" dirty="0">
                <a:solidFill>
                  <a:srgbClr val="00B0F0"/>
                </a:solidFill>
              </a:rPr>
              <a:t>Elaboración:</a:t>
            </a:r>
            <a:br>
              <a:rPr lang="es-ES" u="sng" dirty="0">
                <a:solidFill>
                  <a:srgbClr val="00B0F0"/>
                </a:solidFill>
              </a:rPr>
            </a:br>
            <a:endParaRPr lang="es-ES" u="sng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40769"/>
            <a:ext cx="7886700" cy="3456384"/>
          </a:xfrm>
        </p:spPr>
        <p:txBody>
          <a:bodyPr>
            <a:normAutofit/>
          </a:bodyPr>
          <a:lstStyle/>
          <a:p>
            <a:r>
              <a:rPr lang="es-ES" sz="2000" dirty="0"/>
              <a:t>Tamizamos las harinas</a:t>
            </a:r>
          </a:p>
          <a:p>
            <a:r>
              <a:rPr lang="es-ES" sz="2000" dirty="0"/>
              <a:t>Mezclamos bien todos los ingredientes secos</a:t>
            </a:r>
          </a:p>
          <a:p>
            <a:r>
              <a:rPr lang="es-ES" sz="2000" dirty="0"/>
              <a:t>Añadimos el agua tibia con el zumo de limón</a:t>
            </a:r>
          </a:p>
          <a:p>
            <a:r>
              <a:rPr lang="es-ES" sz="2000" dirty="0"/>
              <a:t>Mezclamos la masa (no amasar)</a:t>
            </a:r>
          </a:p>
          <a:p>
            <a:r>
              <a:rPr lang="es-ES" sz="2000" dirty="0"/>
              <a:t>Echamos la mezcla en un molde a ser posible de cristal</a:t>
            </a:r>
          </a:p>
          <a:p>
            <a:r>
              <a:rPr lang="es-ES" sz="2000" dirty="0"/>
              <a:t>Metemos en el horno previamente calentado a 180ºC durante una hora</a:t>
            </a:r>
          </a:p>
          <a:p>
            <a:r>
              <a:rPr lang="es-ES" sz="2000" dirty="0"/>
              <a:t>Sacamos y dejamos enfriar.</a:t>
            </a:r>
          </a:p>
          <a:p>
            <a:r>
              <a:rPr lang="es-ES" sz="2000" dirty="0"/>
              <a:t>Lo cortamos siempre en frio y guardamos en nevera</a:t>
            </a:r>
            <a:r>
              <a:rPr lang="es-ES" dirty="0"/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3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724890" cy="6256011"/>
          </a:xfrm>
        </p:spPr>
      </p:pic>
    </p:spTree>
    <p:extLst>
      <p:ext uri="{BB962C8B-B14F-4D97-AF65-F5344CB8AC3E}">
        <p14:creationId xmlns:p14="http://schemas.microsoft.com/office/powerpoint/2010/main" val="36603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solidFill>
                  <a:srgbClr val="00B0F0"/>
                </a:solidFill>
              </a:rPr>
              <a:t>PAN CON MASA MADRE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96752"/>
            <a:ext cx="7520940" cy="3744416"/>
          </a:xfrm>
        </p:spPr>
        <p:txBody>
          <a:bodyPr>
            <a:normAutofit fontScale="62500" lnSpcReduction="20000"/>
          </a:bodyPr>
          <a:lstStyle/>
          <a:p>
            <a:r>
              <a:rPr lang="es-ES" sz="3400" dirty="0"/>
              <a:t>Mezclas de harinas:</a:t>
            </a:r>
          </a:p>
          <a:p>
            <a:pPr lvl="1"/>
            <a:r>
              <a:rPr lang="es-ES" sz="3400" dirty="0"/>
              <a:t>     Arroz integral…130 gr</a:t>
            </a:r>
          </a:p>
          <a:p>
            <a:pPr lvl="1"/>
            <a:r>
              <a:rPr lang="es-ES" sz="3400" dirty="0"/>
              <a:t>     </a:t>
            </a:r>
            <a:r>
              <a:rPr lang="es-ES" sz="3400" dirty="0" err="1"/>
              <a:t>Quinoa</a:t>
            </a:r>
            <a:r>
              <a:rPr lang="es-ES" sz="3400" dirty="0"/>
              <a:t>…100 gr</a:t>
            </a:r>
          </a:p>
          <a:p>
            <a:pPr lvl="1"/>
            <a:r>
              <a:rPr lang="es-ES" sz="3400" dirty="0"/>
              <a:t>     </a:t>
            </a:r>
            <a:r>
              <a:rPr lang="es-ES" sz="3400" dirty="0" err="1"/>
              <a:t>Teff</a:t>
            </a:r>
            <a:r>
              <a:rPr lang="es-ES" sz="3400" dirty="0"/>
              <a:t>…...70 gr.</a:t>
            </a:r>
          </a:p>
          <a:p>
            <a:pPr marL="0" lvl="1" indent="0">
              <a:buNone/>
            </a:pPr>
            <a:endParaRPr lang="es-ES" sz="3400" dirty="0"/>
          </a:p>
          <a:p>
            <a:pPr marL="0" lvl="1" indent="0">
              <a:buNone/>
            </a:pPr>
            <a:r>
              <a:rPr lang="es-ES" sz="3400" b="1" dirty="0"/>
              <a:t>Masa Madre</a:t>
            </a:r>
            <a:r>
              <a:rPr lang="es-ES" sz="3400" dirty="0"/>
              <a:t>……………………………………………………….   </a:t>
            </a:r>
            <a:r>
              <a:rPr lang="es-ES" sz="3400" b="1" dirty="0"/>
              <a:t>60 gr</a:t>
            </a:r>
          </a:p>
          <a:p>
            <a:r>
              <a:rPr lang="es-ES" sz="3400" dirty="0"/>
              <a:t>Agua…………………………………………………………………   300 cc</a:t>
            </a:r>
          </a:p>
          <a:p>
            <a:r>
              <a:rPr lang="es-ES" sz="3400" dirty="0" err="1"/>
              <a:t>Psyllium</a:t>
            </a:r>
            <a:r>
              <a:rPr lang="es-ES" sz="3400" dirty="0"/>
              <a:t>……………………………………………………………       6 gr.</a:t>
            </a:r>
          </a:p>
          <a:p>
            <a:r>
              <a:rPr lang="es-ES" sz="3400" dirty="0"/>
              <a:t>Sal……………………………………………………………………       6 gr</a:t>
            </a:r>
          </a:p>
          <a:p>
            <a:r>
              <a:rPr lang="es-ES" sz="3400" dirty="0"/>
              <a:t>Fermento (bicarbonato)………………………………….. 	       6 gr</a:t>
            </a:r>
          </a:p>
          <a:p>
            <a:r>
              <a:rPr lang="es-ES" sz="3400" dirty="0"/>
              <a:t>Zumo de limón…………………………………………………	       3 </a:t>
            </a:r>
            <a:r>
              <a:rPr lang="es-ES" sz="3400" dirty="0" err="1"/>
              <a:t>cs</a:t>
            </a:r>
            <a:r>
              <a:rPr lang="es-ES" sz="3400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18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solidFill>
                  <a:srgbClr val="00B0F0"/>
                </a:solidFill>
              </a:rPr>
              <a:t>Elaboración:</a:t>
            </a:r>
            <a:br>
              <a:rPr lang="es-ES" u="sng" dirty="0">
                <a:solidFill>
                  <a:srgbClr val="00B0F0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7520940" cy="4320480"/>
          </a:xfrm>
        </p:spPr>
        <p:txBody>
          <a:bodyPr>
            <a:noAutofit/>
          </a:bodyPr>
          <a:lstStyle/>
          <a:p>
            <a:r>
              <a:rPr lang="es-ES" sz="2000" dirty="0"/>
              <a:t>Tamizamos las harinas</a:t>
            </a:r>
          </a:p>
          <a:p>
            <a:r>
              <a:rPr lang="es-ES" sz="2000" dirty="0"/>
              <a:t>Mezclamos bien todos los ingredientes secos</a:t>
            </a:r>
          </a:p>
          <a:p>
            <a:r>
              <a:rPr lang="es-ES" sz="2000" dirty="0"/>
              <a:t>Añadimos el agua tibia con el zumo de limón</a:t>
            </a:r>
          </a:p>
          <a:p>
            <a:r>
              <a:rPr lang="es-ES" sz="2000" dirty="0"/>
              <a:t>Agregamos la masa madre</a:t>
            </a:r>
          </a:p>
          <a:p>
            <a:r>
              <a:rPr lang="es-ES" sz="2000" dirty="0"/>
              <a:t>Mezclamos la masa (no amasar)</a:t>
            </a:r>
          </a:p>
          <a:p>
            <a:r>
              <a:rPr lang="es-ES" sz="2000" dirty="0"/>
              <a:t>Dejamos fementar durante  12 – 14 horas</a:t>
            </a:r>
          </a:p>
          <a:p>
            <a:r>
              <a:rPr lang="es-ES" sz="2000" dirty="0"/>
              <a:t>Echamos la mezcla en un molde a ser posible de cristal</a:t>
            </a:r>
          </a:p>
          <a:p>
            <a:r>
              <a:rPr lang="es-ES" sz="2000" dirty="0"/>
              <a:t>Metemos en el horno previamente calentado a 180ºC durante una hora</a:t>
            </a:r>
          </a:p>
          <a:p>
            <a:r>
              <a:rPr lang="es-ES" sz="2000" dirty="0"/>
              <a:t>Sacamos y dejamos enfriar.</a:t>
            </a:r>
          </a:p>
          <a:p>
            <a:r>
              <a:rPr lang="es-ES" sz="2000" dirty="0"/>
              <a:t>Lo cortamos siempre en frio y guardamos en nevera</a:t>
            </a:r>
          </a:p>
        </p:txBody>
      </p:sp>
    </p:spTree>
    <p:extLst>
      <p:ext uri="{BB962C8B-B14F-4D97-AF65-F5344CB8AC3E}">
        <p14:creationId xmlns:p14="http://schemas.microsoft.com/office/powerpoint/2010/main" val="35114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80920" cy="4752528"/>
          </a:xfrm>
        </p:spPr>
      </p:pic>
    </p:spTree>
    <p:extLst>
      <p:ext uri="{BB962C8B-B14F-4D97-AF65-F5344CB8AC3E}">
        <p14:creationId xmlns:p14="http://schemas.microsoft.com/office/powerpoint/2010/main" val="15070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solidFill>
                  <a:srgbClr val="00B0F0"/>
                </a:solidFill>
              </a:rPr>
              <a:t>Utensilios para hacer masa madre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2740928" cy="2184356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200" dirty="0"/>
              <a:t>1 Frasco de cristal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200" dirty="0"/>
              <a:t>1 Gasa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200" dirty="0"/>
              <a:t>1 Goma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200" dirty="0"/>
              <a:t>Harina sin gluten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200" dirty="0"/>
              <a:t>Agua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0728"/>
            <a:ext cx="47525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solidFill>
                  <a:srgbClr val="00B0F0"/>
                </a:solidFill>
              </a:rPr>
              <a:t>Elaboración masa madre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96752"/>
            <a:ext cx="7520940" cy="3696524"/>
          </a:xfrm>
        </p:spPr>
        <p:txBody>
          <a:bodyPr/>
          <a:lstStyle/>
          <a:p>
            <a:r>
              <a:rPr lang="es-ES" sz="1800" dirty="0"/>
              <a:t>Coger un frasco de vidrio, añadir la harina y el agua según las proporciones que se indica, tapar con la gasa y cerrar con la goma.</a:t>
            </a:r>
          </a:p>
          <a:p>
            <a:r>
              <a:rPr lang="es-ES" sz="1800" dirty="0"/>
              <a:t>Guardaremos el frasco en un lugar obscuro , seco y con una temperatura aproximada de 23 a 25 grados.</a:t>
            </a:r>
          </a:p>
          <a:p>
            <a:endParaRPr lang="es-ES" sz="1800" dirty="0"/>
          </a:p>
          <a:p>
            <a:r>
              <a:rPr lang="es-ES" sz="1800" dirty="0"/>
              <a:t>Día 1 :  50 gr de harina + 50 ml de agua.</a:t>
            </a:r>
          </a:p>
          <a:p>
            <a:r>
              <a:rPr lang="es-ES" sz="1800" dirty="0"/>
              <a:t>Día 2 : 25 gr de harina + 25 ml de agua</a:t>
            </a:r>
          </a:p>
          <a:p>
            <a:r>
              <a:rPr lang="es-ES" sz="1800" dirty="0"/>
              <a:t>Día 3 : 25 gr de harina  + 25 ml de agua</a:t>
            </a:r>
          </a:p>
          <a:p>
            <a:endParaRPr lang="es-ES" sz="1800" dirty="0"/>
          </a:p>
          <a:p>
            <a:r>
              <a:rPr lang="es-ES" sz="1800" dirty="0"/>
              <a:t>La masa madre estará disponible para usar cuando doble su volumen.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56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>
                <a:solidFill>
                  <a:srgbClr val="00B0F0"/>
                </a:solidFill>
              </a:rPr>
              <a:t>Receta con arroz integral:</a:t>
            </a:r>
            <a:br>
              <a:rPr lang="es-ES" b="1" u="sng" dirty="0">
                <a:solidFill>
                  <a:srgbClr val="00B0F0"/>
                </a:solidFill>
              </a:rPr>
            </a:br>
            <a:r>
              <a:rPr lang="es-ES" b="1" u="sng" dirty="0">
                <a:solidFill>
                  <a:srgbClr val="00B0F0"/>
                </a:solidFill>
              </a:rPr>
              <a:t>(Receta de los 5)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5759" y="1484785"/>
            <a:ext cx="8180024" cy="2952327"/>
          </a:xfrm>
        </p:spPr>
        <p:txBody>
          <a:bodyPr>
            <a:normAutofit fontScale="70000" lnSpcReduction="20000"/>
          </a:bodyPr>
          <a:lstStyle/>
          <a:p>
            <a:endParaRPr lang="es-ES" dirty="0"/>
          </a:p>
          <a:p>
            <a:r>
              <a:rPr lang="es-ES" sz="4000" dirty="0"/>
              <a:t>Harina de arroz integral…………………………   500 gr.</a:t>
            </a:r>
          </a:p>
          <a:p>
            <a:r>
              <a:rPr lang="es-ES" sz="4000" dirty="0"/>
              <a:t>Agua………………………………………………………  500 ml.</a:t>
            </a:r>
          </a:p>
          <a:p>
            <a:r>
              <a:rPr lang="es-ES" sz="4000" dirty="0"/>
              <a:t>Harina de linaza (semillas de lino molidas)….. 5 c.s.</a:t>
            </a:r>
          </a:p>
          <a:p>
            <a:r>
              <a:rPr lang="es-ES" sz="4000" dirty="0"/>
              <a:t>Bicarbonato……………………………………………     10 gr.</a:t>
            </a:r>
          </a:p>
          <a:p>
            <a:r>
              <a:rPr lang="es-ES" sz="4000" dirty="0"/>
              <a:t>Zumo limón……………………………………………       5 cp.</a:t>
            </a:r>
          </a:p>
          <a:p>
            <a:r>
              <a:rPr lang="es-ES" sz="4000" dirty="0"/>
              <a:t>Sal………………………………………………………….    10 gr.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49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B0F0"/>
                </a:solidFill>
              </a:rPr>
              <a:t>Elaboracion</a:t>
            </a:r>
            <a:r>
              <a:rPr lang="es-ES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Tamizamos las harinas</a:t>
            </a:r>
          </a:p>
          <a:p>
            <a:r>
              <a:rPr lang="es-ES" sz="2000" dirty="0"/>
              <a:t>Mezclamos bien todos los ingredientes secos</a:t>
            </a:r>
          </a:p>
          <a:p>
            <a:r>
              <a:rPr lang="es-ES" sz="2000" dirty="0"/>
              <a:t>Añadimos el agua tibia con el zumo de limón</a:t>
            </a:r>
          </a:p>
          <a:p>
            <a:r>
              <a:rPr lang="es-ES" sz="2000" dirty="0"/>
              <a:t>Mezclamos la masa (no amasar)</a:t>
            </a:r>
          </a:p>
          <a:p>
            <a:r>
              <a:rPr lang="es-ES" sz="2000" dirty="0"/>
              <a:t>Echamos la mezcla en un molde a ser posible de cristal</a:t>
            </a:r>
          </a:p>
          <a:p>
            <a:r>
              <a:rPr lang="es-ES" sz="2000" dirty="0"/>
              <a:t>Metemos en el horno previamente calentado a 180ºC durante una  hora</a:t>
            </a:r>
          </a:p>
          <a:p>
            <a:r>
              <a:rPr lang="es-ES" sz="2000" dirty="0"/>
              <a:t>Sacamos y dejamos enfriar.</a:t>
            </a:r>
          </a:p>
          <a:p>
            <a:r>
              <a:rPr lang="es-ES" sz="2000" dirty="0"/>
              <a:t>Lo cortamos siempre en frio y guardamos en nevera. </a:t>
            </a:r>
          </a:p>
          <a:p>
            <a:pPr marL="0" indent="0">
              <a:buNone/>
            </a:pPr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69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6" y="365125"/>
            <a:ext cx="7972769" cy="6106194"/>
          </a:xfrm>
        </p:spPr>
      </p:pic>
    </p:spTree>
    <p:extLst>
      <p:ext uri="{BB962C8B-B14F-4D97-AF65-F5344CB8AC3E}">
        <p14:creationId xmlns:p14="http://schemas.microsoft.com/office/powerpoint/2010/main" val="9834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764704"/>
            <a:ext cx="704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PROBLEMAS FRECUENTES EN EL CONSUMO DE PANES ALTERNATIVOS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55946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 </a:t>
            </a:r>
            <a:r>
              <a:rPr lang="es-ES" b="1" dirty="0"/>
              <a:t>– EL CEREBRO TAMBIEN COME</a:t>
            </a:r>
            <a:endParaRPr lang="es-ES" dirty="0"/>
          </a:p>
          <a:p>
            <a:r>
              <a:rPr lang="es-ES" dirty="0"/>
              <a:t>                  Sensaciones presentes y recordadas</a:t>
            </a:r>
          </a:p>
          <a:p>
            <a:r>
              <a:rPr lang="es-ES" dirty="0"/>
              <a:t>        VISUALES, TACTILES, GUSTATIVAS Y OLFATIVAS</a:t>
            </a:r>
          </a:p>
          <a:p>
            <a:endParaRPr lang="es-ES" dirty="0"/>
          </a:p>
          <a:p>
            <a:r>
              <a:rPr lang="es-ES" dirty="0"/>
              <a:t>2--  </a:t>
            </a:r>
            <a:r>
              <a:rPr lang="es-ES" b="1" dirty="0"/>
              <a:t>DONDE COMPRAR UN PAN ALTERNATIVO</a:t>
            </a:r>
          </a:p>
          <a:p>
            <a:r>
              <a:rPr lang="es-ES" b="1" dirty="0"/>
              <a:t>       </a:t>
            </a:r>
            <a:r>
              <a:rPr lang="es-ES" dirty="0"/>
              <a:t>  Panaderías, Supermercados, internet, herbolarios.</a:t>
            </a:r>
          </a:p>
          <a:p>
            <a:endParaRPr lang="es-ES" dirty="0"/>
          </a:p>
          <a:p>
            <a:r>
              <a:rPr lang="es-ES" dirty="0"/>
              <a:t>3--  </a:t>
            </a:r>
            <a:r>
              <a:rPr lang="es-ES" b="1" dirty="0"/>
              <a:t>HACER NUESTRO PROPIO PAN</a:t>
            </a:r>
          </a:p>
          <a:p>
            <a:r>
              <a:rPr lang="es-ES" dirty="0"/>
              <a:t>         Conseguir los ingredientes.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396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>
                <a:solidFill>
                  <a:srgbClr val="00B0F0"/>
                </a:solidFill>
              </a:rPr>
              <a:t>Receta con semillas de T. Sarraceno: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2232248"/>
          </a:xfrm>
        </p:spPr>
        <p:txBody>
          <a:bodyPr>
            <a:normAutofit fontScale="70000" lnSpcReduction="20000"/>
          </a:bodyPr>
          <a:lstStyle/>
          <a:p>
            <a:endParaRPr lang="es-ES" dirty="0"/>
          </a:p>
          <a:p>
            <a:r>
              <a:rPr lang="es-ES" sz="4000" dirty="0"/>
              <a:t>Trigo sarraceno en semilla………………..   500 gr.</a:t>
            </a:r>
          </a:p>
          <a:p>
            <a:r>
              <a:rPr lang="es-ES" sz="4000" dirty="0"/>
              <a:t>Agua…………………………………………………   300 ml.</a:t>
            </a:r>
          </a:p>
          <a:p>
            <a:r>
              <a:rPr lang="es-ES" sz="4000" dirty="0"/>
              <a:t>Sal…………………………………………………….     10 gr.</a:t>
            </a:r>
          </a:p>
          <a:p>
            <a:r>
              <a:rPr lang="es-ES" sz="4000" dirty="0"/>
              <a:t>Psyllium…………………………………………….     50 gr.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60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B0F0"/>
                </a:solidFill>
              </a:rPr>
              <a:t>Elaboración: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Se ponen las semillas de trigo sarraceno en remojo un mínimo de 4 horas.</a:t>
            </a:r>
          </a:p>
          <a:p>
            <a:r>
              <a:rPr lang="es-ES" sz="2000" dirty="0"/>
              <a:t>Se tritura con el agua y la sal.</a:t>
            </a:r>
          </a:p>
          <a:p>
            <a:r>
              <a:rPr lang="es-ES" sz="2000" dirty="0"/>
              <a:t>Se añade el Psyllium en polvo y se mezcla</a:t>
            </a:r>
          </a:p>
          <a:p>
            <a:r>
              <a:rPr lang="es-ES" sz="2000" dirty="0"/>
              <a:t>Se pone la mezcla en un cuenco redondo de cristal  y se deja reposar otras 4 horas, hasta que tenga una  consistencia compactada…volcamos la masa sobre la bandeja de horno, previamente enharinada, después lo metemos al horno previamente calentado a 180º, 70 minutos.</a:t>
            </a:r>
          </a:p>
          <a:p>
            <a:r>
              <a:rPr lang="es-ES" sz="2000" dirty="0"/>
              <a:t>Sacar y dejar enfriar antes de cortar, guardar en nevera.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98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365126"/>
            <a:ext cx="7886699" cy="628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772816"/>
            <a:ext cx="7520940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/>
              <a:t> </a:t>
            </a:r>
            <a:r>
              <a:rPr lang="es-ES" sz="3600" b="1" dirty="0">
                <a:latin typeface="Lucida Calligraphy" panose="03010101010101010101" pitchFamily="66" charset="0"/>
              </a:rPr>
              <a:t>Dejemos de comer por los ojos</a:t>
            </a:r>
          </a:p>
          <a:p>
            <a:pPr marL="0" indent="0" algn="ctr">
              <a:buNone/>
            </a:pPr>
            <a:r>
              <a:rPr lang="es-ES" sz="3600" b="1" dirty="0">
                <a:latin typeface="Lucida Calligraphy" panose="03010101010101010101" pitchFamily="66" charset="0"/>
              </a:rPr>
              <a:t>  </a:t>
            </a:r>
            <a:endParaRPr lang="es-ES" sz="3600" dirty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s-ES" sz="3600" b="1" dirty="0">
                <a:latin typeface="Lucida Calligraphy" panose="03010101010101010101" pitchFamily="66" charset="0"/>
              </a:rPr>
              <a:t>   </a:t>
            </a:r>
            <a:r>
              <a:rPr lang="es-ES" sz="3600" b="1" dirty="0">
                <a:solidFill>
                  <a:srgbClr val="00B0F0"/>
                </a:solidFill>
                <a:latin typeface="Lucida Calligraphy" panose="03010101010101010101" pitchFamily="66" charset="0"/>
              </a:rPr>
              <a:t>empecemos a comer por nuestra salud.</a:t>
            </a:r>
            <a:endParaRPr lang="es-ES" sz="3600" dirty="0">
              <a:solidFill>
                <a:srgbClr val="00B0F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20940" cy="548640"/>
          </a:xfrm>
        </p:spPr>
        <p:txBody>
          <a:bodyPr/>
          <a:lstStyle/>
          <a:p>
            <a:r>
              <a:rPr lang="es-ES" dirty="0"/>
              <a:t>Congreso SAEIA  2021</a:t>
            </a:r>
            <a:br>
              <a:rPr lang="es-ES" dirty="0"/>
            </a:br>
            <a:r>
              <a:rPr lang="es-ES" dirty="0"/>
              <a:t>Dra. Isabel pajares bernaez</a:t>
            </a:r>
            <a:br>
              <a:rPr lang="es-ES" dirty="0"/>
            </a:br>
            <a:r>
              <a:rPr lang="es-ES" dirty="0"/>
              <a:t>Ana rodulfo Castillo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462167" cy="2978645"/>
          </a:xfrm>
        </p:spPr>
      </p:pic>
    </p:spTree>
    <p:extLst>
      <p:ext uri="{BB962C8B-B14F-4D97-AF65-F5344CB8AC3E}">
        <p14:creationId xmlns:p14="http://schemas.microsoft.com/office/powerpoint/2010/main" val="8991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260648"/>
            <a:ext cx="8496944" cy="42473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PANES ALTERNATIVOS DE SUPERMERCADOS (PANES SIN GLUTEN)</a:t>
            </a:r>
          </a:p>
          <a:p>
            <a:endParaRPr lang="es-ES" dirty="0"/>
          </a:p>
          <a:p>
            <a:r>
              <a:rPr lang="es-ES" dirty="0"/>
              <a:t>SCHAR– INGREDIENTES: Masa Madre 14%, Harina de Mijo 2,6%</a:t>
            </a:r>
          </a:p>
          <a:p>
            <a:r>
              <a:rPr lang="es-ES" dirty="0"/>
              <a:t>                                            Harina de </a:t>
            </a:r>
            <a:r>
              <a:rPr lang="es-ES" dirty="0" err="1"/>
              <a:t>quinoa</a:t>
            </a:r>
            <a:r>
              <a:rPr lang="es-ES" dirty="0"/>
              <a:t> 1,7 %(total 18 %)</a:t>
            </a:r>
          </a:p>
          <a:p>
            <a:r>
              <a:rPr lang="es-ES" dirty="0"/>
              <a:t>Resto 82,7%: miel, agua, almidón de maíz, levadura, aceite de girasol</a:t>
            </a:r>
          </a:p>
          <a:p>
            <a:r>
              <a:rPr lang="es-ES" dirty="0"/>
              <a:t>                        proteina de soja, almidón de arroz, fibra vegetal, sal , jarabe de  A               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BEIKER-  INGREDIENTES: Almidón de maíz, agua, masa madre de harina de arroz</a:t>
            </a:r>
          </a:p>
          <a:p>
            <a:r>
              <a:rPr lang="es-ES" dirty="0"/>
              <a:t>                                            almidón de arroz, cereales 4,3 %, harina de mijo 4,3 %, </a:t>
            </a:r>
          </a:p>
          <a:p>
            <a:r>
              <a:rPr lang="es-ES" dirty="0"/>
              <a:t>                                            harina de </a:t>
            </a:r>
            <a:r>
              <a:rPr lang="es-ES" dirty="0" err="1"/>
              <a:t>quinoa</a:t>
            </a:r>
            <a:r>
              <a:rPr lang="es-ES" dirty="0"/>
              <a:t> 1,7%. Fibra de manzana, jarabe de </a:t>
            </a:r>
          </a:p>
          <a:p>
            <a:r>
              <a:rPr lang="es-ES" dirty="0"/>
              <a:t>                                            remolacha ,jarabe de arroz, copos de soja 2,1 %, salvado de </a:t>
            </a:r>
          </a:p>
          <a:p>
            <a:r>
              <a:rPr lang="es-ES" dirty="0"/>
              <a:t>                                            soja 1,9 %, semillas de lino 1,9 %, </a:t>
            </a:r>
            <a:r>
              <a:rPr lang="es-ES" dirty="0" err="1"/>
              <a:t>hidroxipropilmetilcelu</a:t>
            </a:r>
            <a:r>
              <a:rPr lang="es-ES" dirty="0"/>
              <a:t>-</a:t>
            </a:r>
          </a:p>
          <a:p>
            <a:r>
              <a:rPr lang="es-ES" dirty="0"/>
              <a:t>                                            losa, copos de mijo, proteina de soja, levadura, sal marina </a:t>
            </a:r>
          </a:p>
          <a:p>
            <a:r>
              <a:rPr lang="es-ES" dirty="0"/>
              <a:t>                                            y miel  </a:t>
            </a:r>
          </a:p>
        </p:txBody>
      </p:sp>
    </p:spTree>
    <p:extLst>
      <p:ext uri="{BB962C8B-B14F-4D97-AF65-F5344CB8AC3E}">
        <p14:creationId xmlns:p14="http://schemas.microsoft.com/office/powerpoint/2010/main" val="30228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1893" y="69269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HARINAS PANIFICABLE SIN GLUTEN DE SUPERMERCADO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SCHAR:  Harina de lino 12%, harina de sarraceno 8 %, almidón de maíz, salvado</a:t>
            </a:r>
          </a:p>
          <a:p>
            <a:r>
              <a:rPr lang="es-ES" dirty="0"/>
              <a:t>               de arroz, fibra de manzana, azúcar, salvado de guisante, harina de </a:t>
            </a:r>
          </a:p>
          <a:p>
            <a:r>
              <a:rPr lang="es-ES" dirty="0"/>
              <a:t>                semilla guar .</a:t>
            </a:r>
          </a:p>
          <a:p>
            <a:endParaRPr lang="es-ES" dirty="0"/>
          </a:p>
          <a:p>
            <a:r>
              <a:rPr lang="es-ES" dirty="0"/>
              <a:t>PROCELI: Almidón de maíz, azúcar, goma xantana, emulgente E472e( esteres </a:t>
            </a:r>
          </a:p>
          <a:p>
            <a:r>
              <a:rPr lang="es-ES" dirty="0"/>
              <a:t>                mono y diacetil tartáricos y diglicéridos de ácidos grasos, gasificante</a:t>
            </a:r>
          </a:p>
          <a:p>
            <a:r>
              <a:rPr lang="es-ES" dirty="0"/>
              <a:t>                E450(</a:t>
            </a:r>
            <a:r>
              <a:rPr lang="es-ES" dirty="0" err="1"/>
              <a:t>Difosfato</a:t>
            </a:r>
            <a:r>
              <a:rPr lang="es-ES" dirty="0"/>
              <a:t>) E 500 (Carbonato Sódico)</a:t>
            </a:r>
          </a:p>
        </p:txBody>
      </p:sp>
    </p:spTree>
    <p:extLst>
      <p:ext uri="{BB962C8B-B14F-4D97-AF65-F5344CB8AC3E}">
        <p14:creationId xmlns:p14="http://schemas.microsoft.com/office/powerpoint/2010/main" val="33897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0" y="1124744"/>
            <a:ext cx="3750831" cy="295479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635896" y="620688"/>
            <a:ext cx="56247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LA SABIDURIA DE LA NATURALEZA </a:t>
            </a:r>
          </a:p>
          <a:p>
            <a:endParaRPr lang="es-ES" dirty="0"/>
          </a:p>
          <a:p>
            <a:r>
              <a:rPr lang="es-ES" dirty="0"/>
              <a:t>La harina INTEGRAL tiene todas las partes del grano</a:t>
            </a:r>
          </a:p>
          <a:p>
            <a:r>
              <a:rPr lang="es-ES" dirty="0"/>
              <a:t>La harina REFINADA </a:t>
            </a:r>
            <a:r>
              <a:rPr lang="es-ES" dirty="0" err="1"/>
              <a:t>endosperma</a:t>
            </a:r>
            <a:r>
              <a:rPr lang="es-ES" dirty="0"/>
              <a:t> y germen</a:t>
            </a:r>
          </a:p>
          <a:p>
            <a:r>
              <a:rPr lang="es-ES" dirty="0"/>
              <a:t>El Almidón solo </a:t>
            </a:r>
            <a:r>
              <a:rPr lang="es-ES" dirty="0" err="1"/>
              <a:t>endosperma</a:t>
            </a:r>
            <a:r>
              <a:rPr lang="es-ES" dirty="0"/>
              <a:t> ( rico solo en hidratos de </a:t>
            </a:r>
          </a:p>
          <a:p>
            <a:r>
              <a:rPr lang="es-ES" dirty="0"/>
              <a:t>   carbono, baja calidad nutricional</a:t>
            </a:r>
          </a:p>
          <a:p>
            <a:r>
              <a:rPr lang="es-ES" dirty="0"/>
              <a:t>     </a:t>
            </a:r>
          </a:p>
          <a:p>
            <a:r>
              <a:rPr lang="es-ES" dirty="0"/>
              <a:t>         En la semilla el almidón no es más que un azúcar </a:t>
            </a:r>
          </a:p>
          <a:p>
            <a:r>
              <a:rPr lang="es-ES" dirty="0"/>
              <a:t>          almacenado de forma insoluble, necesita las </a:t>
            </a:r>
            <a:r>
              <a:rPr lang="es-ES" dirty="0" err="1"/>
              <a:t>enzi</a:t>
            </a:r>
            <a:r>
              <a:rPr lang="es-ES" dirty="0"/>
              <a:t>-</a:t>
            </a:r>
          </a:p>
          <a:p>
            <a:r>
              <a:rPr lang="es-ES" dirty="0"/>
              <a:t>          mas presentes en el germen para solubilizarse y </a:t>
            </a:r>
          </a:p>
          <a:p>
            <a:r>
              <a:rPr lang="es-ES" dirty="0"/>
              <a:t>          poder ser digerido.</a:t>
            </a:r>
          </a:p>
          <a:p>
            <a:endParaRPr lang="es-ES" dirty="0"/>
          </a:p>
          <a:p>
            <a:r>
              <a:rPr lang="es-ES" b="1" dirty="0"/>
              <a:t>SI HACEMOSUN PAN CON EXCESO DE ALMIDONES, </a:t>
            </a:r>
          </a:p>
          <a:p>
            <a:r>
              <a:rPr lang="es-ES" b="1" dirty="0"/>
              <a:t> ESTE SERA DIFÍCIL DE DIGERIR</a:t>
            </a:r>
          </a:p>
        </p:txBody>
      </p:sp>
    </p:spTree>
    <p:extLst>
      <p:ext uri="{BB962C8B-B14F-4D97-AF65-F5344CB8AC3E}">
        <p14:creationId xmlns:p14="http://schemas.microsoft.com/office/powerpoint/2010/main" val="19539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88221"/>
            <a:ext cx="820859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CONDICIONES NECESARIAS PARA LA CONVERSIÓN DEL ALMIDON EN</a:t>
            </a:r>
          </a:p>
          <a:p>
            <a:r>
              <a:rPr lang="es-ES" dirty="0"/>
              <a:t>                                       </a:t>
            </a:r>
            <a:r>
              <a:rPr lang="es-ES" u="sng" dirty="0">
                <a:solidFill>
                  <a:srgbClr val="00B0F0"/>
                </a:solidFill>
              </a:rPr>
              <a:t>AZUCAR SIMPLE</a:t>
            </a:r>
          </a:p>
          <a:p>
            <a:endParaRPr lang="es-ES" dirty="0"/>
          </a:p>
          <a:p>
            <a:r>
              <a:rPr lang="es-ES" dirty="0"/>
              <a:t>-- Buena HIDRATACION</a:t>
            </a:r>
          </a:p>
          <a:p>
            <a:r>
              <a:rPr lang="es-ES" dirty="0"/>
              <a:t>-- Apropiada COCCION</a:t>
            </a:r>
          </a:p>
          <a:p>
            <a:r>
              <a:rPr lang="es-ES" dirty="0"/>
              <a:t>-- Correcta MASTICACION E INSALIVACION( Amilasa salival)</a:t>
            </a:r>
          </a:p>
          <a:p>
            <a:r>
              <a:rPr lang="es-ES" dirty="0"/>
              <a:t>-- Adecuado aporte de enzimas( Amilasa pancreática y maltasa)</a:t>
            </a:r>
          </a:p>
          <a:p>
            <a:r>
              <a:rPr lang="es-ES" dirty="0"/>
              <a:t>    presente en las vellosidades intestinales.</a:t>
            </a:r>
          </a:p>
          <a:p>
            <a:r>
              <a:rPr lang="es-ES" dirty="0"/>
              <a:t>-- Equilibrio de la FLORA INTESTINAL</a:t>
            </a:r>
          </a:p>
          <a:p>
            <a:endParaRPr lang="es-ES" b="1" dirty="0"/>
          </a:p>
          <a:p>
            <a:r>
              <a:rPr lang="es-ES" b="1" dirty="0"/>
              <a:t>EL PROCESAMIENTO INCORRECTO DEL ALMIDON PUEDE TENER CONSECUENCIAS </a:t>
            </a:r>
          </a:p>
          <a:p>
            <a:r>
              <a:rPr lang="es-ES" b="1" dirty="0"/>
              <a:t>GRAVES PARA  LA SALUD, UNIDO A LOS DESORDENES INTESTINALES:</a:t>
            </a:r>
          </a:p>
          <a:p>
            <a:r>
              <a:rPr lang="es-ES" b="1" dirty="0"/>
              <a:t>                                   -- PERMEABILIDAD INTESTINAL</a:t>
            </a:r>
          </a:p>
          <a:p>
            <a:r>
              <a:rPr lang="es-ES" b="1" dirty="0"/>
              <a:t>                                    -- DISBIOSIS</a:t>
            </a:r>
          </a:p>
          <a:p>
            <a:r>
              <a:rPr lang="es-ES" b="1" dirty="0"/>
              <a:t>FRECUENTES EN LOS PACIENTES CON HISTAMINOSIS ALIMENTARIA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36450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836712"/>
            <a:ext cx="557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CONSECUENCIA DEL CONSUMO DE PANES SIN GLUTEN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35894" y="1383433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SINTOMAS</a:t>
            </a:r>
          </a:p>
          <a:p>
            <a:r>
              <a:rPr lang="es-ES" dirty="0"/>
              <a:t>                          --Hinchazón</a:t>
            </a:r>
          </a:p>
          <a:p>
            <a:r>
              <a:rPr lang="es-ES" dirty="0"/>
              <a:t>                          --Flatulencia  </a:t>
            </a:r>
          </a:p>
          <a:p>
            <a:r>
              <a:rPr lang="es-ES" dirty="0"/>
              <a:t>                          --Alteraciones del Tránsito </a:t>
            </a:r>
          </a:p>
          <a:p>
            <a:r>
              <a:rPr lang="es-ES" dirty="0"/>
              <a:t>                          -- Agravación de las  Disbiosis</a:t>
            </a:r>
          </a:p>
          <a:p>
            <a:r>
              <a:rPr lang="es-ES" dirty="0"/>
              <a:t>                          --Aparición de Disbiosis por levaduras     </a:t>
            </a:r>
          </a:p>
          <a:p>
            <a:r>
              <a:rPr lang="es-ES" dirty="0"/>
              <a:t>                          -- Aumento de la Permeabilidad Intestinal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2484" y="3356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CAUSAS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32604" y="3541658"/>
            <a:ext cx="2582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</a:t>
            </a:r>
          </a:p>
          <a:p>
            <a:r>
              <a:rPr lang="es-ES" dirty="0"/>
              <a:t>-- Exceso de ALMIDONES</a:t>
            </a:r>
            <a:endParaRPr lang="es-ES" b="1" dirty="0"/>
          </a:p>
          <a:p>
            <a:r>
              <a:rPr lang="es-ES" b="1" dirty="0"/>
              <a:t>-- </a:t>
            </a:r>
            <a:r>
              <a:rPr lang="es-ES" dirty="0"/>
              <a:t>Exceso de AZUCAR</a:t>
            </a:r>
          </a:p>
          <a:p>
            <a:r>
              <a:rPr lang="es-ES" dirty="0"/>
              <a:t>-- Exceso de ADITIVOS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03" y="3541658"/>
            <a:ext cx="4338384" cy="136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764704"/>
            <a:ext cx="620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PODEMOS COMPRAR O HACER PANES SIN TRIGO DE CALIDAD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600" y="1484784"/>
            <a:ext cx="648421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solidFill>
                  <a:srgbClr val="00B0F0"/>
                </a:solidFill>
              </a:rPr>
              <a:t>HARINAS ALTERNATVAS</a:t>
            </a:r>
            <a:r>
              <a:rPr lang="es-ES" dirty="0"/>
              <a:t>:   Utilizar siempre harinas completas</a:t>
            </a:r>
          </a:p>
          <a:p>
            <a:r>
              <a:rPr lang="es-ES" dirty="0"/>
              <a:t>                                            Que tengan un buen aporte nutricional</a:t>
            </a:r>
          </a:p>
          <a:p>
            <a:r>
              <a:rPr lang="es-ES" dirty="0"/>
              <a:t>                                            Mejor de cultivo ecológico.</a:t>
            </a:r>
          </a:p>
          <a:p>
            <a:endParaRPr lang="es-ES" dirty="0"/>
          </a:p>
          <a:p>
            <a:r>
              <a:rPr lang="es-ES" u="sng" dirty="0">
                <a:solidFill>
                  <a:srgbClr val="00B0F0"/>
                </a:solidFill>
              </a:rPr>
              <a:t>HARINAS DE PSEUDOCEREALES</a:t>
            </a:r>
            <a:r>
              <a:rPr lang="es-ES" dirty="0">
                <a:solidFill>
                  <a:srgbClr val="00B0F0"/>
                </a:solidFill>
              </a:rPr>
              <a:t>  </a:t>
            </a:r>
          </a:p>
          <a:p>
            <a:r>
              <a:rPr lang="es-ES" dirty="0">
                <a:solidFill>
                  <a:srgbClr val="00B0F0"/>
                </a:solidFill>
              </a:rPr>
              <a:t>       </a:t>
            </a:r>
            <a:r>
              <a:rPr lang="es-ES" dirty="0"/>
              <a:t>TRIGO SARRACENO  (proteinas 13% carbohidratos 65%)</a:t>
            </a:r>
          </a:p>
          <a:p>
            <a:r>
              <a:rPr lang="es-ES" dirty="0"/>
              <a:t>       QUINOA  (14% proteinas, carbohidratos 64%)</a:t>
            </a:r>
          </a:p>
          <a:p>
            <a:r>
              <a:rPr lang="es-ES" dirty="0"/>
              <a:t>       AMARANTO  (proteinas 16%, carbohidratos 65%)</a:t>
            </a:r>
          </a:p>
          <a:p>
            <a:r>
              <a:rPr lang="es-ES" dirty="0"/>
              <a:t>       MIJO  (proteinas 11%, carbohidratos 65%)</a:t>
            </a:r>
          </a:p>
          <a:p>
            <a:r>
              <a:rPr lang="es-ES" dirty="0"/>
              <a:t>       TEFF  (proteinas 13,3%, carbohidratos 65,4%)</a:t>
            </a:r>
          </a:p>
          <a:p>
            <a:r>
              <a:rPr lang="es-ES" dirty="0"/>
              <a:t>       ARROZ INTEGRAL  ( proteinas 7,94%, carbohidratos 77%)</a:t>
            </a:r>
          </a:p>
          <a:p>
            <a:r>
              <a:rPr lang="es-ES" dirty="0"/>
              <a:t>         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213705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5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836</TotalTime>
  <Words>1795</Words>
  <Application>Microsoft Office PowerPoint</Application>
  <PresentationFormat>Presentación en pantalla (4:3)</PresentationFormat>
  <Paragraphs>261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Lucida Calligraphy</vt:lpstr>
      <vt:lpstr>Wingdings</vt:lpstr>
      <vt:lpstr>Ángulos</vt:lpstr>
      <vt:lpstr>HISTAMINOSIS A TRIGO Y PANES ALTERNATIVOS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PAN PARA UNA INMENSA MINORIA</vt:lpstr>
      <vt:lpstr>Presentación de PowerPoint</vt:lpstr>
      <vt:lpstr>Como proceder</vt:lpstr>
      <vt:lpstr>Recetas de panes alternativos:</vt:lpstr>
      <vt:lpstr>Receta con mezcla de harinas: </vt:lpstr>
      <vt:lpstr>Elaboración: </vt:lpstr>
      <vt:lpstr>Presentación de PowerPoint</vt:lpstr>
      <vt:lpstr>PAN CON MASA MADRE</vt:lpstr>
      <vt:lpstr>Elaboración: </vt:lpstr>
      <vt:lpstr>Presentación de PowerPoint</vt:lpstr>
      <vt:lpstr>Utensilios para hacer masa madre</vt:lpstr>
      <vt:lpstr>Elaboración masa madre</vt:lpstr>
      <vt:lpstr>Receta con arroz integral: (Receta de los 5)</vt:lpstr>
      <vt:lpstr>Elaboracion:</vt:lpstr>
      <vt:lpstr>Presentación de PowerPoint</vt:lpstr>
      <vt:lpstr>Receta con semillas de T. Sarraceno:</vt:lpstr>
      <vt:lpstr>Elaboración: </vt:lpstr>
      <vt:lpstr>Presentación de PowerPoint</vt:lpstr>
      <vt:lpstr>Presentación de PowerPoint</vt:lpstr>
      <vt:lpstr>Congreso SAEIA  2021 Dra. Isabel pajares bernaez Ana rodulfo Castillo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HISTAMINOSIS A TRIGO Y PANES ALTERNATIVOS</dc:title>
  <dc:creator>Windows User</dc:creator>
  <cp:lastModifiedBy>Usuario</cp:lastModifiedBy>
  <cp:revision>61</cp:revision>
  <dcterms:created xsi:type="dcterms:W3CDTF">2021-10-30T15:29:33Z</dcterms:created>
  <dcterms:modified xsi:type="dcterms:W3CDTF">2024-09-25T09:14:39Z</dcterms:modified>
</cp:coreProperties>
</file>